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85" r:id="rId11"/>
    <p:sldId id="286" r:id="rId12"/>
    <p:sldId id="264" r:id="rId13"/>
    <p:sldId id="265" r:id="rId14"/>
    <p:sldId id="288" r:id="rId15"/>
    <p:sldId id="287" r:id="rId16"/>
    <p:sldId id="266" r:id="rId17"/>
    <p:sldId id="267" r:id="rId18"/>
    <p:sldId id="290" r:id="rId19"/>
    <p:sldId id="268" r:id="rId20"/>
    <p:sldId id="291" r:id="rId21"/>
    <p:sldId id="292" r:id="rId22"/>
    <p:sldId id="289" r:id="rId23"/>
    <p:sldId id="293" r:id="rId24"/>
    <p:sldId id="294" r:id="rId25"/>
    <p:sldId id="269" r:id="rId26"/>
    <p:sldId id="270" r:id="rId27"/>
    <p:sldId id="271" r:id="rId28"/>
    <p:sldId id="295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1"/>
    <p:restoredTop sz="87083"/>
  </p:normalViewPr>
  <p:slideViewPr>
    <p:cSldViewPr snapToGrid="0">
      <p:cViewPr varScale="1">
        <p:scale>
          <a:sx n="158" d="100"/>
          <a:sy n="158" d="100"/>
        </p:scale>
        <p:origin x="93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f7680e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f7680ea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else has this problem?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other solutions are out there?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is using them?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are they performing?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are their flaws?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Where are the opportunities for this solution?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4090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4f7680ea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4f7680ea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i="1" dirty="0"/>
              <a:t>Add photos and screenshots of your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839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f7680e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f7680e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f7680e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f7680ea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else has this problem?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other solutions are out there?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is using them?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are they performing?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are their flaws?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Where are the opportunities for this solution?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f7680e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f7680ea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else has this problem?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other solutions are out there?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is using them?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are they performing?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are their flaws?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Where are the opportunities for this solution?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81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f7680e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f7680ea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else has this problem?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other solutions are out there?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is using them?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are they performing?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are their flaws?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Where are the opportunities for this solution?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742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4f7680ea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4f7680ea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i="1" dirty="0"/>
              <a:t>Add photos and screenshots of your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4f7680ea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4f7680ea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did you talk to?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Why did you talk to them?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did you learn?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sort of frustrations did they have?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was a highlight or striking quote from the interviews?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surprised you most?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f7680e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f7680ea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else has this problem?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other solutions are out there?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is using them?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are they performing?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are their flaws?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Where are the opportunities for this solution?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10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f7680ea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4f7680ea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i="1" dirty="0"/>
              <a:t>Add your personas and/or photos and screenshots of your user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4f7680e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4f7680e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f7680e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f7680ea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else has this problem?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other solutions are out there?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is using them?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are they performing?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are their flaws?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Where are the opportunities for this solution?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430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f7680ea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f7680ea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303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f7680ea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4f7680ea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78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f7680e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f7680ea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else has this problem?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other solutions are out there?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is using them?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are they performing?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are their flaws?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Where are the opportunities for this solution?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1111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f7680ea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4f7680ea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938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4f7680ea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4f7680ea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process did you follow to generate ideas?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many did you come up with?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did you narrow them down?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Which ones did you pick to move forward with?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4f7680ea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4f7680ea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4f7680ea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4f7680ea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did you approach making your prototype?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Did you make wireframes or sketches?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were the requirements for the prototype?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challenges did you face while making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4f7680ea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4f7680ea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375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4f7680ea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4f7680ea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4f7680ea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4f7680ea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f7680ea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f7680ea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5188b14d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5188b14d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4f7680ea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4f7680ea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f7680ea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f7680ea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f7680ea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4f7680ea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f7680ea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f7680ea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were the ultimate results of your solution?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Was it successful? Did it fail?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Why?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Remember  - it’s okay to create a solution that fails.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What’s important is what you learned.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4f7680ea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4f7680ea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challenges did you face while creating and testing this solution?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part was hardest?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did you overcome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4f7680ea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4f7680ea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did you learn?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takeaways would you share with others?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will you apply in the future?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4f7680ea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4f7680ea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4f7680ea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4f7680ea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f7680ea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f7680ea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 dirty="0">
                <a:solidFill>
                  <a:schemeClr val="dk2"/>
                </a:solidFill>
              </a:rPr>
              <a:t>A one or two sentence description of your problem definition and the solution you arrived at. Show the solution upfront and work backwards from there.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4f7680ea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4f7680ea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i="1" dirty="0"/>
              <a:t>The problem definition you choose will go here. Try not to expand on it too much on this slide, that’s what the rest of the case study is for.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4f7680ea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4f7680ea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B0F0"/>
                </a:solidFill>
              </a:rPr>
              <a:t>• Describe the group(s) of people who would use the solution you created to solve a problem they have.</a:t>
            </a:r>
            <a:r>
              <a:rPr lang="en" i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B0F0"/>
                </a:solidFill>
              </a:rPr>
              <a:t>• Share what you know and have learned about them.</a:t>
            </a:r>
            <a:r>
              <a:rPr lang="en" i="1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4f7680ea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4f7680ea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Take this slide to describe who played what role, and who was responsible for what.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For this course, you are a UX team of one. It will all be on you.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In the future, you will be able to break it down into various roles that can specialize in one or two aspects of the work.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4f7680ea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4f7680ea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Tell us about the parameters of the work and any special circumstances or limitations that influenced the solution you created.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For example, your solution might have been required to have a physical presence in a specific location.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Or, the solution needed to fit into an existing application.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f7680ea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f7680ea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else has this problem?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other solutions are out there?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Who is using them?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are they performing?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are their flaws?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Where are the opportunities for this solution?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62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emf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Cat-</a:t>
            </a:r>
            <a:r>
              <a:rPr lang="en-US" i="1" dirty="0" err="1"/>
              <a:t>tastic</a:t>
            </a:r>
            <a:r>
              <a:rPr lang="en-US" i="1" dirty="0"/>
              <a:t> </a:t>
            </a:r>
            <a:r>
              <a:rPr lang="en" dirty="0"/>
              <a:t>Case Study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Brian Littrell</a:t>
            </a: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Team Collaboration – Continued</a:t>
            </a:r>
            <a:endParaRPr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Standups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What we did</a:t>
            </a:r>
            <a:r>
              <a:rPr lang="en-US" i="1" dirty="0"/>
              <a:t> – Daily short meeting/update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b="1" i="1" dirty="0"/>
              <a:t>Why we did it</a:t>
            </a:r>
            <a:r>
              <a:rPr lang="en-US" i="1" dirty="0"/>
              <a:t>  – Helps ensure a short check-in rather than a lengthy discussion to go over important task that have been finished, in progress and may show roadblocks faced.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b="1" i="1" dirty="0"/>
              <a:t>How we did i</a:t>
            </a:r>
            <a:r>
              <a:rPr lang="en-US" i="1" dirty="0"/>
              <a:t>t – Meetings were not physical standups as intended rather distributed through team Slack channel for quick update.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Slack: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What we did</a:t>
            </a:r>
            <a:r>
              <a:rPr lang="en-US" i="1" dirty="0"/>
              <a:t> – A messaging program platform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Why we did it</a:t>
            </a:r>
            <a:r>
              <a:rPr lang="en-US" i="1" dirty="0"/>
              <a:t>  – Messaging program for our team that connects information to our team.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How we did it</a:t>
            </a:r>
            <a:r>
              <a:rPr lang="en-US" i="1" dirty="0"/>
              <a:t> – A team channel was created so only team members could access and have direct access.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i="1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i="1"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28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92FA8A-3A15-C174-6112-502730D4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53" y="36670"/>
            <a:ext cx="4159141" cy="5143500"/>
          </a:xfrm>
          <a:prstGeom prst="rect">
            <a:avLst/>
          </a:prstGeom>
        </p:spPr>
      </p:pic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1D8932-821B-326D-F419-BEBB675C7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409" y="2936909"/>
            <a:ext cx="1792522" cy="1151080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C4EF85-F2C5-40C7-3F27-413CE66A4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409" y="240694"/>
            <a:ext cx="1792522" cy="1151080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4111B8-B1D6-2234-1C47-01046B74C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409" y="1136787"/>
            <a:ext cx="1792522" cy="1151080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A4D090-0148-5DB9-917A-6746A21BB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409" y="2032880"/>
            <a:ext cx="1792522" cy="1151080"/>
          </a:xfrm>
          <a:prstGeom prst="rect">
            <a:avLst/>
          </a:prstGeom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DC3F7-EBF9-51F1-C9E8-F926B360B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1409" y="3871968"/>
            <a:ext cx="1792522" cy="1151080"/>
          </a:xfrm>
          <a:prstGeom prst="rect">
            <a:avLst/>
          </a:prstGeom>
        </p:spPr>
      </p:pic>
      <p:pic>
        <p:nvPicPr>
          <p:cNvPr id="37" name="Picture 36" descr="Table&#10;&#10;Description automatically generated">
            <a:extLst>
              <a:ext uri="{FF2B5EF4-FFF2-40B4-BE49-F238E27FC236}">
                <a16:creationId xmlns:a16="http://schemas.microsoft.com/office/drawing/2014/main" id="{4DC3A110-57CA-B728-3281-9EB5EAC41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1025" y="1313550"/>
            <a:ext cx="1326700" cy="1716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 descr="Table&#10;&#10;Description automatically generated">
            <a:extLst>
              <a:ext uri="{FF2B5EF4-FFF2-40B4-BE49-F238E27FC236}">
                <a16:creationId xmlns:a16="http://schemas.microsoft.com/office/drawing/2014/main" id="{E2B68D95-84FE-F087-8C94-703A6F04A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9819" y="887956"/>
            <a:ext cx="1326700" cy="1716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 descr="Table&#10;&#10;Description automatically generated">
            <a:extLst>
              <a:ext uri="{FF2B5EF4-FFF2-40B4-BE49-F238E27FC236}">
                <a16:creationId xmlns:a16="http://schemas.microsoft.com/office/drawing/2014/main" id="{E6649527-2569-E0C9-DEAD-099F352AD7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8852" y="447480"/>
            <a:ext cx="1326700" cy="1716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C151466-E79A-7D73-DDFD-B6113B1187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8639" y="3197810"/>
            <a:ext cx="2742359" cy="1498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854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Market Research &amp; Competitive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Research &amp; Interviews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Prototyping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Affinity &amp; Usability Testing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Iteration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happened, and why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Centered Design Framework</a:t>
            </a:r>
            <a:endParaRPr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/>
              <a:t>What we did</a:t>
            </a:r>
            <a:r>
              <a:rPr lang="en-US" i="1" dirty="0"/>
              <a:t> – We used a design-thinking framework process that people follow when performing a repeatable activity or activities </a:t>
            </a:r>
          </a:p>
          <a:p>
            <a:pPr lvl="0"/>
            <a:r>
              <a:rPr lang="en-US" b="1" i="1" dirty="0"/>
              <a:t>Why we did it</a:t>
            </a:r>
            <a:r>
              <a:rPr lang="en-US" i="1" dirty="0"/>
              <a:t> – Efficient way of providing a consistent high-quality outcome regardless of the person providing the service </a:t>
            </a:r>
          </a:p>
          <a:p>
            <a:r>
              <a:rPr lang="en-US" b="1" i="1" dirty="0"/>
              <a:t>How we did it</a:t>
            </a:r>
            <a:r>
              <a:rPr lang="en-US" i="1" dirty="0"/>
              <a:t> – Empathize &gt; Define &gt; Ideate &gt; Prototype &gt; </a:t>
            </a: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Test</a:t>
            </a:r>
          </a:p>
          <a:p>
            <a:endParaRPr lang="en-US" i="1" dirty="0"/>
          </a:p>
          <a:p>
            <a:pPr lvl="0"/>
            <a:r>
              <a:rPr lang="en-US" i="1" dirty="0"/>
              <a:t>Milestones: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Week 1 – Empathize (Discovery)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Week 2 – Define (Understand)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Week 3 – Ideate (Explore)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Week 4 – Prototype (Make)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i="1"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Market Research &amp; Competitive Analysis</a:t>
            </a:r>
            <a:endParaRPr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/>
              <a:t>What we did</a:t>
            </a:r>
            <a:r>
              <a:rPr lang="en-US" i="1" dirty="0"/>
              <a:t> – We researched: market, competitors, and relevant technologies</a:t>
            </a:r>
          </a:p>
          <a:p>
            <a:pPr lvl="0"/>
            <a:r>
              <a:rPr lang="en-US" b="1" i="1" dirty="0"/>
              <a:t>Why we did it</a:t>
            </a:r>
            <a:r>
              <a:rPr lang="en-US" i="1" dirty="0"/>
              <a:t> – To better understand the landscape we reviewed existing work and products</a:t>
            </a:r>
          </a:p>
          <a:p>
            <a:pPr lvl="0"/>
            <a:r>
              <a:rPr lang="en-US" b="1" i="1" dirty="0"/>
              <a:t>How we did it</a:t>
            </a:r>
            <a:r>
              <a:rPr lang="en-US" i="1" dirty="0"/>
              <a:t> – Internet research</a:t>
            </a:r>
          </a:p>
          <a:p>
            <a:endParaRPr lang="en-US" i="1" dirty="0"/>
          </a:p>
          <a:p>
            <a:pPr lvl="0"/>
            <a:r>
              <a:rPr lang="en-US" i="1" dirty="0"/>
              <a:t>Milestones: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Week 1 – Empathize (Discovery)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2 – Define (Understand)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3 – Ideate (Explore)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4 – Prototype (Make)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i="1"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1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Research &amp; Competitive Analysis</a:t>
            </a:r>
            <a:endParaRPr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Most industries have form abandonment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Travel – 81%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Non-profit – 77.9%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Finance – 75.7%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Retail – 75.8%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Some industry solutions include: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Only require signup when necessary – Sign up form as first screen can deter user from using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Include social login (Facebook, Google, </a:t>
            </a:r>
            <a:r>
              <a:rPr lang="en-US" i="1" dirty="0" err="1"/>
              <a:t>etc</a:t>
            </a:r>
            <a:r>
              <a:rPr lang="en-US" i="1" dirty="0"/>
              <a:t>) – Allows user to skip form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Top align labels – Users fills out form faster – Good UX accessibility.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Show value – Clearly define the value application brings.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Kill the confirm password field – Lowers conversion rates. Typically mask user input.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Define text field styles – Provides feedback to user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i="1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i="1"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85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5C5E2-115A-960F-D267-E91F43FF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54" y="3805718"/>
            <a:ext cx="2397292" cy="70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0FA8F-3F65-AF93-BB50-DF5F469CC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617" y="408352"/>
            <a:ext cx="3288633" cy="2823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BE69F-9ABB-35F3-C867-725F9FA16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750" y="391264"/>
            <a:ext cx="2295358" cy="573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AA7C6-DCF8-196E-68AD-A18D29A4F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750" y="3872537"/>
            <a:ext cx="2295362" cy="573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4F755-798B-26E0-BF03-8AF8C3213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112" y="1406703"/>
            <a:ext cx="3288633" cy="2076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850E5-D9C9-0EF6-5087-26DF96EEF6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6900" y="2668565"/>
            <a:ext cx="1386940" cy="8500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Research &amp; Interviews</a:t>
            </a:r>
            <a:endParaRPr dirty="0"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/>
              <a:t>What we did</a:t>
            </a:r>
            <a:r>
              <a:rPr lang="en-US" i="1" dirty="0"/>
              <a:t> – We used a two-step process where we interviewed users, or anyone else who has investment or interest in product’s success</a:t>
            </a:r>
          </a:p>
          <a:p>
            <a:r>
              <a:rPr lang="en-US" b="1" i="1" dirty="0"/>
              <a:t>Why we did it</a:t>
            </a:r>
            <a:r>
              <a:rPr lang="en-US" i="1" dirty="0"/>
              <a:t> – Understand users’ needs, behaviors, motivations and pain points</a:t>
            </a:r>
          </a:p>
          <a:p>
            <a:pPr lvl="0"/>
            <a:r>
              <a:rPr lang="en-US" b="1" i="1" dirty="0"/>
              <a:t>How we did it</a:t>
            </a:r>
            <a:r>
              <a:rPr lang="en-US" i="1" dirty="0"/>
              <a:t> – </a:t>
            </a:r>
            <a:r>
              <a:rPr lang="en-US" dirty="0"/>
              <a:t>Qualitative and Quantitative Research</a:t>
            </a:r>
            <a:r>
              <a:rPr lang="en-US" i="1" dirty="0"/>
              <a:t>: </a:t>
            </a:r>
          </a:p>
          <a:p>
            <a:pPr lvl="0"/>
            <a:endParaRPr lang="en-US" i="1" dirty="0"/>
          </a:p>
          <a:p>
            <a:pPr lvl="0"/>
            <a:r>
              <a:rPr lang="en-US" i="1" dirty="0"/>
              <a:t>Milestones: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Week 1 – Empathize (Discovery)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2 – Define (Understand)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3 – Ideate (Explore)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4 – Prototype (Make) Phase</a:t>
            </a:r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User Research &amp; Interviews - Continued</a:t>
            </a:r>
            <a:endParaRPr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Qualitative Research – 1:1 Interviews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What we did</a:t>
            </a:r>
            <a:r>
              <a:rPr lang="en-US" i="1" dirty="0"/>
              <a:t> – Qualitative research is based on unquantifiable traits or responses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Why we did it</a:t>
            </a:r>
            <a:r>
              <a:rPr lang="en-US" i="1" dirty="0"/>
              <a:t> – Speaking with individuals are more </a:t>
            </a:r>
            <a:r>
              <a:rPr lang="en-US" i="1" dirty="0" err="1"/>
              <a:t>forethcoming</a:t>
            </a:r>
            <a:r>
              <a:rPr lang="en-US" i="1" dirty="0"/>
              <a:t> in a one-on-one setting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How we did it</a:t>
            </a:r>
            <a:r>
              <a:rPr lang="en-US" i="1" dirty="0"/>
              <a:t> – Created discussion guide to stay on point. Also conducted a contextual observation and watched them while they work to understand how they operate to as simply as launching a program that captures recordings of an interface being used in the wild. Goal in this activity is to understand what it’s like to walk a mile in the shoes of the customer. Used video recording to capture anything missed or found beneficial for further investigate. Documented findings after interview.</a:t>
            </a:r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2281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40382594-BB61-F3F7-6A7A-21BCE0400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" y="0"/>
            <a:ext cx="9100038" cy="5143500"/>
          </a:xfrm>
          <a:prstGeom prst="rect">
            <a:avLst/>
          </a:prstGeom>
        </p:spPr>
      </p:pic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5B9B5-9EA3-5E73-9013-BF21D14C2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-107008"/>
            <a:ext cx="3579364" cy="2115507"/>
          </a:xfrm>
          <a:noFill/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24029"/>
                    </a:prstClr>
                  </a:outerShdw>
                </a:effectLst>
              </a:rPr>
              <a:t>“I don’t want to commit to anything without checking it out first”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b="1" dirty="0"/>
              <a:t>Introduction</a:t>
            </a:r>
            <a:endParaRPr b="1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Overview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Problem Definition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Users &amp; Audience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Roles &amp; Responsibilities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Scope &amp; Constraints</a:t>
            </a:r>
            <a:endParaRPr sz="1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b="1" dirty="0"/>
              <a:t>Process</a:t>
            </a:r>
            <a:endParaRPr b="1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Market Research &amp; Competitive Analysis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User Research &amp; Interviews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Ideation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Prototyping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Affinity &amp; Usability Testing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Iteration</a:t>
            </a:r>
            <a:endParaRPr sz="1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b="1" dirty="0"/>
              <a:t>Outcomes</a:t>
            </a:r>
            <a:endParaRPr b="1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Results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Challenges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Lessons Learned</a:t>
            </a:r>
            <a:endParaRPr sz="10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lphaLcPeriod"/>
            </a:pPr>
            <a:r>
              <a:rPr lang="en" sz="1000" dirty="0"/>
              <a:t>Opportunities</a:t>
            </a:r>
            <a:endParaRPr sz="10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User Research &amp; Interviews - Continued</a:t>
            </a:r>
            <a:endParaRPr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Quantitative Research - Surveys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What we did</a:t>
            </a:r>
            <a:r>
              <a:rPr lang="en-US" i="1" dirty="0"/>
              <a:t> – Quantitative research uses numbers and statistics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Why we did it</a:t>
            </a:r>
            <a:r>
              <a:rPr lang="en-US" i="1" dirty="0"/>
              <a:t> – Ability to identify trends and patterns</a:t>
            </a:r>
          </a:p>
          <a:p>
            <a:pPr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b="1" i="1" dirty="0"/>
              <a:t>How we did it</a:t>
            </a:r>
            <a:r>
              <a:rPr lang="en-US" i="1" dirty="0"/>
              <a:t> – We used </a:t>
            </a:r>
            <a:r>
              <a:rPr lang="en-US" i="1" dirty="0" err="1"/>
              <a:t>Jotform</a:t>
            </a:r>
            <a:r>
              <a:rPr lang="en-US" i="1" dirty="0"/>
              <a:t> a powerful online application that allows anyone to quickly create custom online forms. We extracted results from Excel and pdf to view analytics.</a:t>
            </a:r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0816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BDC5428-B3B1-DC4C-C803-6880A62A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20" y="223184"/>
            <a:ext cx="3624933" cy="1763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9CBE11-EAEE-48BC-C6FD-EB8529F1D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076" y="109309"/>
            <a:ext cx="3339891" cy="47263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B34CC71A-A549-A93A-3321-E181F28FD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79" y="602103"/>
            <a:ext cx="3418432" cy="2116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700D54-3871-2D01-C6D7-481A2711B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669" y="2264559"/>
            <a:ext cx="999577" cy="2163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E6A5DA-EF4D-1F97-1E9F-28C6CE742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485" y="1855997"/>
            <a:ext cx="999577" cy="2163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02F99943-79E2-2D0E-844C-BD71BA31A0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057" y="1154754"/>
            <a:ext cx="3282254" cy="2323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2B4CEC1-A1C1-B956-6C32-FCB750165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5741" y="2917405"/>
            <a:ext cx="3339891" cy="2116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37BE80-91B1-3607-EC96-7F8BF07670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080" y="2588022"/>
            <a:ext cx="1720691" cy="2352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6121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5B9B5-9EA3-5E73-9013-BF21D14C2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3D5B9C1-4138-CC9E-7D27-8CC22CDB9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172"/>
            <a:ext cx="9144000" cy="301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Define</a:t>
            </a:r>
            <a:endParaRPr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/>
              <a:t>What we did </a:t>
            </a:r>
            <a:r>
              <a:rPr lang="en-US" i="1" dirty="0"/>
              <a:t>– </a:t>
            </a:r>
            <a:r>
              <a:rPr lang="en-US" dirty="0"/>
              <a:t>Gather all findings, discovered common themes and patterns and what consistently came up as a challenge</a:t>
            </a:r>
            <a:endParaRPr lang="en-US" i="1" dirty="0"/>
          </a:p>
          <a:p>
            <a:pPr lvl="0"/>
            <a:r>
              <a:rPr lang="en-US" b="1" i="1" dirty="0"/>
              <a:t>Why we did it </a:t>
            </a:r>
            <a:r>
              <a:rPr lang="en-US" i="1" dirty="0"/>
              <a:t>– To synthesize our observations about our user from the Empathy stage </a:t>
            </a:r>
          </a:p>
          <a:p>
            <a:pPr lvl="0"/>
            <a:r>
              <a:rPr lang="en-US" b="1" i="1" dirty="0"/>
              <a:t>How we did it </a:t>
            </a:r>
            <a:r>
              <a:rPr lang="en-US" i="1" dirty="0"/>
              <a:t>– Created Persona, Empathy Map, </a:t>
            </a:r>
            <a:r>
              <a:rPr lang="en-US" i="1" dirty="0" err="1"/>
              <a:t>Archytypes</a:t>
            </a:r>
            <a:r>
              <a:rPr lang="en-US" i="1" dirty="0"/>
              <a:t>, Strategy document and journey map.</a:t>
            </a:r>
          </a:p>
          <a:p>
            <a:endParaRPr lang="en-US" i="1" dirty="0"/>
          </a:p>
          <a:p>
            <a:pPr lvl="0"/>
            <a:r>
              <a:rPr lang="en-US" i="1" dirty="0"/>
              <a:t>Milestones: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1 – Empathize (Discovery)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tx1"/>
                </a:solidFill>
              </a:rPr>
              <a:t>Week 2 – Define (Understand)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3 – Ideate (Explore)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4 – Prototype (Make)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i="1"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160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5B9B5-9EA3-5E73-9013-BF21D14C2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6182102-DB61-1FB0-93B4-0EB2F1525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7519"/>
            <a:ext cx="9144000" cy="30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00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/>
              <a:t>What we did</a:t>
            </a:r>
            <a:r>
              <a:rPr lang="en-US" i="1" dirty="0"/>
              <a:t> – We came up with wild ideas and best possible solutions, referencing our problem statement. </a:t>
            </a:r>
          </a:p>
          <a:p>
            <a:pPr lvl="0"/>
            <a:r>
              <a:rPr lang="en-US" b="1" i="1" dirty="0"/>
              <a:t>Why we did it</a:t>
            </a:r>
            <a:r>
              <a:rPr lang="en-US" i="1" dirty="0"/>
              <a:t> – To generate as many ideas as possible. </a:t>
            </a:r>
          </a:p>
          <a:p>
            <a:pPr lvl="0"/>
            <a:r>
              <a:rPr lang="en-US" b="1" i="1" dirty="0"/>
              <a:t>How we did it</a:t>
            </a:r>
            <a:r>
              <a:rPr lang="en-US" i="1" dirty="0"/>
              <a:t> – Brain dump and user flows, began wireframing.</a:t>
            </a:r>
          </a:p>
          <a:p>
            <a:endParaRPr lang="en-US" i="1" dirty="0"/>
          </a:p>
          <a:p>
            <a:pPr lvl="0"/>
            <a:r>
              <a:rPr lang="en-US" i="1" dirty="0"/>
              <a:t>Milestones: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1 – Empathize (Discovery)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2 – Define (Understand)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tx1"/>
                </a:solidFill>
              </a:rPr>
              <a:t>Week 3 – Ideate (Explore) Phase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Week 4 – Prototype (Make) Phase</a:t>
            </a:r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72D7622-290F-EDFA-C76A-B5872281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6492"/>
            <a:ext cx="9144000" cy="30905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/>
              <a:t>What I did</a:t>
            </a:r>
            <a:r>
              <a:rPr lang="en-US" i="1" dirty="0"/>
              <a:t> – A simulation or sample version of the final software project</a:t>
            </a:r>
          </a:p>
          <a:p>
            <a:pPr lvl="0"/>
            <a:r>
              <a:rPr lang="en-US" b="1" i="1" dirty="0"/>
              <a:t>Why I did it</a:t>
            </a:r>
            <a:r>
              <a:rPr lang="en-US" i="1" dirty="0"/>
              <a:t> – To enable interaction with a product to facilitate testing and gather feedback before launch</a:t>
            </a:r>
          </a:p>
          <a:p>
            <a:pPr lvl="0"/>
            <a:r>
              <a:rPr lang="en-US" b="1" i="1" dirty="0"/>
              <a:t>How I did it</a:t>
            </a:r>
            <a:r>
              <a:rPr lang="en-US" i="1" dirty="0"/>
              <a:t> – First I created sketches on notebook from research (insights) avoid getting bogged down with the details or software. Next, I refined sketches from notebook to white bored. Finally, I created static low-fi wireframes in Figma. Since testing was out of scope, I skipped the paper prototype and functional prototypes where users are given scenarios for using the product.</a:t>
            </a:r>
            <a:endParaRPr i="1" dirty="0"/>
          </a:p>
        </p:txBody>
      </p:sp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Add photos and screenshots of your prototype</a:t>
            </a:r>
            <a:endParaRPr i="1"/>
          </a:p>
        </p:txBody>
      </p:sp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6" name="Picture 5" descr="A picture containing text, indoor, white&#10;&#10;Description automatically generated">
            <a:extLst>
              <a:ext uri="{FF2B5EF4-FFF2-40B4-BE49-F238E27FC236}">
                <a16:creationId xmlns:a16="http://schemas.microsoft.com/office/drawing/2014/main" id="{665044A7-2C66-522D-DC9A-EC0446E5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520" y="756398"/>
            <a:ext cx="4840938" cy="3630704"/>
          </a:xfrm>
          <a:prstGeom prst="rect">
            <a:avLst/>
          </a:prstGeom>
        </p:spPr>
      </p:pic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AD4C779-C3B2-CFC9-2E5E-38C73CDD7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7623" y="1210237"/>
            <a:ext cx="3630703" cy="2723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323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Add photos and screenshots of your prototype</a:t>
            </a:r>
            <a:endParaRPr i="1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EA408100-3DBD-5325-1B67-8E90B3CB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0252"/>
            <a:ext cx="9144000" cy="6161448"/>
          </a:xfrm>
          <a:prstGeom prst="rect">
            <a:avLst/>
          </a:prstGeom>
        </p:spPr>
      </p:pic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Overview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Definition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Users &amp; Audience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Roles &amp; Responsibilities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Scope &amp; Constraints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Setting the stage</a:t>
            </a:r>
            <a:endParaRPr i="1"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Affinity &amp; Usability Testing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How did testing your prototype go?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Where were the pain points?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What was successful?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What did you learn?</a:t>
            </a:r>
            <a:endParaRPr i="1"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E3F83-9050-A64A-7B5C-02901E135742}"/>
              </a:ext>
            </a:extLst>
          </p:cNvPr>
          <p:cNvSpPr txBox="1"/>
          <p:nvPr/>
        </p:nvSpPr>
        <p:spPr>
          <a:xfrm rot="20093826">
            <a:off x="1085258" y="2001532"/>
            <a:ext cx="69734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OUT OF SCOPE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Add photos and screenshots of your affinity or usability testing</a:t>
            </a:r>
            <a:endParaRPr i="1"/>
          </a:p>
        </p:txBody>
      </p:sp>
      <p:sp>
        <p:nvSpPr>
          <p:cNvPr id="178" name="Google Shape;17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83CDE1-9E7B-2138-D170-63D1E322AFC0}"/>
              </a:ext>
            </a:extLst>
          </p:cNvPr>
          <p:cNvSpPr txBox="1"/>
          <p:nvPr/>
        </p:nvSpPr>
        <p:spPr>
          <a:xfrm rot="20093826">
            <a:off x="1085258" y="2001532"/>
            <a:ext cx="69734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OUT OF SCOPE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What did you change?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How did you approach making changes?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Why did you change those things?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What were the results of changing them?</a:t>
            </a:r>
            <a:endParaRPr i="1"/>
          </a:p>
        </p:txBody>
      </p:sp>
      <p:sp>
        <p:nvSpPr>
          <p:cNvPr id="185" name="Google Shape;18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181BEA-29B6-CA80-5E97-C9C3841F6E9F}"/>
              </a:ext>
            </a:extLst>
          </p:cNvPr>
          <p:cNvSpPr txBox="1"/>
          <p:nvPr/>
        </p:nvSpPr>
        <p:spPr>
          <a:xfrm rot="20093826">
            <a:off x="1085258" y="2001532"/>
            <a:ext cx="69734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OUT OF SCOPE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Add photos and screenshots that show how your solution has changed in response to research insights</a:t>
            </a:r>
            <a:endParaRPr i="1"/>
          </a:p>
        </p:txBody>
      </p:sp>
      <p:sp>
        <p:nvSpPr>
          <p:cNvPr id="191" name="Google Shape;1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8AABB-996E-1D12-8AF2-E5732C4312D7}"/>
              </a:ext>
            </a:extLst>
          </p:cNvPr>
          <p:cNvSpPr txBox="1"/>
          <p:nvPr/>
        </p:nvSpPr>
        <p:spPr>
          <a:xfrm rot="20093826">
            <a:off x="1085258" y="2001532"/>
            <a:ext cx="69734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OUT OF SCOPE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Challenges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Lessons Learned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Opportunities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things ended</a:t>
            </a: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Solution Results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Improved the sign up flow saving users time and effort while driving additional revenue for the business (</a:t>
            </a:r>
            <a:r>
              <a:rPr lang="en" i="1" dirty="0" err="1"/>
              <a:t>eg.</a:t>
            </a:r>
            <a:r>
              <a:rPr lang="en" i="1" dirty="0"/>
              <a:t>, Increasing customer sign up, </a:t>
            </a:r>
            <a:r>
              <a:rPr lang="en" i="1" dirty="0" err="1"/>
              <a:t>incre</a:t>
            </a:r>
            <a:r>
              <a:rPr lang="en-US" i="1" dirty="0"/>
              <a:t>a</a:t>
            </a:r>
            <a:r>
              <a:rPr lang="en" i="1" dirty="0"/>
              <a:t>sing conversion rate and decreasing form abandonment)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Was it successful? Did it fail?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Even though testing was out of scope for this project, </a:t>
            </a:r>
            <a:r>
              <a:rPr lang="en-US" i="1" dirty="0"/>
              <a:t>I</a:t>
            </a:r>
            <a:r>
              <a:rPr lang="en" i="1" dirty="0"/>
              <a:t> revisited my original interviewee and conducted a quick test and she found the prototype to be eff</a:t>
            </a:r>
            <a:r>
              <a:rPr lang="en-US" i="1" dirty="0" err="1"/>
              <a:t>i</a:t>
            </a:r>
            <a:r>
              <a:rPr lang="en" i="1" dirty="0" err="1"/>
              <a:t>cient</a:t>
            </a:r>
            <a:r>
              <a:rPr lang="en" i="1" dirty="0"/>
              <a:t> and user friendly.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" i="1" dirty="0"/>
          </a:p>
          <a:p>
            <a:pPr marL="571500" lvl="1" indent="0" algn="r">
              <a:spcBef>
                <a:spcPts val="0"/>
              </a:spcBef>
              <a:buSzPts val="1800"/>
              <a:buNone/>
            </a:pPr>
            <a:r>
              <a:rPr lang="en" sz="1800" i="1" dirty="0"/>
              <a:t>“Wow, that was easy! You really listened.” </a:t>
            </a:r>
            <a:br>
              <a:rPr lang="en" i="1" dirty="0"/>
            </a:br>
            <a:r>
              <a:rPr lang="en" i="1" dirty="0"/>
              <a:t>– Britney (Interview2)</a:t>
            </a:r>
            <a:endParaRPr i="1"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What challenges did you face while creating and testing this solution?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Challenge: Not talking with true stakeholders (ex. Don, Jan and/or Israel) explaining the what and why. Solution: We created a fictious stakeholder.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Challenge: Conducting research under time constraint - 2 of the 4 interviewees cancelled last minute. Solution: We created a survey, both qualitative and quantitative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Challenge: Deciding which problem to solve. Solution: Kept referencing the problem stat</a:t>
            </a:r>
            <a:r>
              <a:rPr lang="en-US" i="1" dirty="0"/>
              <a:t>e</a:t>
            </a:r>
            <a:r>
              <a:rPr lang="en" i="1" dirty="0" err="1"/>
              <a:t>ment</a:t>
            </a:r>
            <a:r>
              <a:rPr lang="en" i="1" dirty="0"/>
              <a:t> and avoid herding cats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What part was hardest?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Gathering to overcome tight deadline</a:t>
            </a:r>
            <a:endParaRPr lang="en-US"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How did you overcome it?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Scheduled weekly meetups, standups, slack to communicate findings </a:t>
            </a:r>
          </a:p>
        </p:txBody>
      </p:sp>
      <p:sp>
        <p:nvSpPr>
          <p:cNvPr id="213" name="Google Shape;21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What did you learn?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The UX value</a:t>
            </a:r>
          </a:p>
          <a:p>
            <a:pPr lvl="2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Following the User Centered Design process and collaboration can change the trajectory of a project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Research is critical</a:t>
            </a:r>
          </a:p>
          <a:p>
            <a:pPr lvl="2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Talk more with Stakeholders – Understanding the “what” and “why”</a:t>
            </a:r>
          </a:p>
          <a:p>
            <a:pPr lvl="2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Discussion Guide – Listen more to the user and ask more “why” questions</a:t>
            </a:r>
          </a:p>
          <a:p>
            <a:pPr lvl="2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Do not guard your work – Keep an open door policy. Some of my material could help teammates</a:t>
            </a:r>
          </a:p>
          <a:p>
            <a:pPr lvl="2" indent="-342900">
              <a:spcBef>
                <a:spcPts val="0"/>
              </a:spcBef>
              <a:buSzPts val="1800"/>
              <a:buChar char="●"/>
            </a:pPr>
            <a:r>
              <a:rPr lang="en-US" i="1" dirty="0"/>
              <a:t>Schedule 1:1 interviews early and have backup plan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What takeaways would you share with others?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All the above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What will you apply in the future?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All the above</a:t>
            </a:r>
            <a:endParaRPr i="1" dirty="0"/>
          </a:p>
        </p:txBody>
      </p:sp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What opportunities are still left in this solution?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To speak with stakeholders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What would you do differently, if given the chance?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Speak with stakeholders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If you were moving forward with another iteration, what direction would you take?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i="1" dirty="0"/>
              <a:t>Speak with stakeholders</a:t>
            </a:r>
            <a:endParaRPr i="1" dirty="0"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028850" y="450150"/>
            <a:ext cx="3655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i="1" dirty="0">
                <a:solidFill>
                  <a:schemeClr val="dk2"/>
                </a:solidFill>
              </a:rPr>
              <a:t>Form abandon rates are notoriously high, roughly 70% of site visitors will ab</a:t>
            </a:r>
            <a:r>
              <a:rPr lang="en-US" sz="1800" i="1" dirty="0">
                <a:solidFill>
                  <a:schemeClr val="dk2"/>
                </a:solidFill>
              </a:rPr>
              <a:t>a</a:t>
            </a:r>
            <a:r>
              <a:rPr lang="en" sz="1800" i="1" dirty="0" err="1">
                <a:solidFill>
                  <a:schemeClr val="dk2"/>
                </a:solidFill>
              </a:rPr>
              <a:t>ndon</a:t>
            </a:r>
            <a:r>
              <a:rPr lang="en" sz="1800" i="1" dirty="0">
                <a:solidFill>
                  <a:schemeClr val="dk2"/>
                </a:solidFill>
              </a:rPr>
              <a:t> a signup form forever if they encounter an issue with it. Our solution was </a:t>
            </a:r>
            <a:br>
              <a:rPr lang="en" sz="1800" i="1" dirty="0">
                <a:solidFill>
                  <a:schemeClr val="dk2"/>
                </a:solidFill>
              </a:rPr>
            </a:br>
            <a:r>
              <a:rPr lang="en" sz="1800" i="1" dirty="0">
                <a:solidFill>
                  <a:schemeClr val="dk2"/>
                </a:solidFill>
              </a:rPr>
              <a:t>to improve the signup flow saving users time and effort while driving additional revenue for the business.</a:t>
            </a:r>
            <a:endParaRPr i="1"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00" y="428550"/>
            <a:ext cx="4112400" cy="41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BF30BE-10B5-2CBA-77E7-5CBA562A8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867" y="2009743"/>
            <a:ext cx="904387" cy="737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i="1" dirty="0"/>
              <a:t>Across all social media platforms users collectively visit their signup landing page and abandon the signup form. This is a problem because for many businesses, form conversion are a key business-success metric. Form abandonment can lead to lost sales, missed opportunities and wasted time and money.</a:t>
            </a:r>
            <a:endParaRPr lang="en" i="1"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 &amp; Audience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4044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" i="1" dirty="0"/>
              <a:t>Demographic Focus: </a:t>
            </a:r>
          </a:p>
          <a:p>
            <a:pPr marL="114300" indent="0">
              <a:buNone/>
            </a:pPr>
            <a:r>
              <a:rPr lang="en" i="1" dirty="0"/>
              <a:t>Millennials (born:1980s-1990s)</a:t>
            </a:r>
          </a:p>
          <a:p>
            <a:r>
              <a:rPr lang="en-US" i="1" dirty="0"/>
              <a:t>Millennials have been described as the first global generation and the first that grew up with the internet.</a:t>
            </a:r>
            <a:endParaRPr i="1" dirty="0"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76A9C4B-9FDC-B02F-BE52-0633D690D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13" y="0"/>
            <a:ext cx="4294115" cy="51435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8A33C89-4504-19E2-12DC-E0404A8E6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22" y="2981234"/>
            <a:ext cx="3046800" cy="18749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830594" y="445025"/>
            <a:ext cx="50017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 &amp; Responsibilities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830594" y="1152475"/>
            <a:ext cx="500170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900" b="1" i="1" dirty="0"/>
              <a:t>UX Researcher </a:t>
            </a:r>
            <a:r>
              <a:rPr lang="en-US" sz="900" i="1" dirty="0"/>
              <a:t>(Empathize)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qualitative and quantitative research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900" b="1" i="1" dirty="0"/>
              <a:t>UX Strategist </a:t>
            </a:r>
            <a:r>
              <a:rPr lang="en-US" sz="900" i="1" dirty="0"/>
              <a:t>(Empathize/Define)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qualitative and quantitative research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breaking down the research to inform a design solution or wireframes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900" b="1" i="1" dirty="0"/>
              <a:t>UX Specialist</a:t>
            </a:r>
            <a:r>
              <a:rPr lang="en-US" sz="900" i="1" dirty="0"/>
              <a:t> (Empathize/Define/Prototype)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qualitative and quantitative research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breaking down the research to inform a design solution and wireframes </a:t>
            </a:r>
          </a:p>
          <a:p>
            <a:r>
              <a:rPr lang="en-US" sz="900" b="1" i="1" dirty="0"/>
              <a:t>UX Designer</a:t>
            </a:r>
            <a:r>
              <a:rPr lang="en-US" sz="900" i="1" dirty="0"/>
              <a:t> (Empathize/Define/Prototype)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qualitative and quantitative research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breaking down the research to inform a design solution and wireframes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900" b="1" i="1" dirty="0"/>
              <a:t>UI Designer</a:t>
            </a:r>
            <a:r>
              <a:rPr lang="en-US" sz="900" i="1" dirty="0"/>
              <a:t> (Prototype)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the design solutions</a:t>
            </a:r>
          </a:p>
          <a:p>
            <a:r>
              <a:rPr lang="en-US" sz="900" b="1" i="1" dirty="0"/>
              <a:t>Product Manager</a:t>
            </a:r>
            <a:r>
              <a:rPr lang="en-US" sz="900" i="1" dirty="0"/>
              <a:t> (Empathize/Define)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qualitative and quantitative research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breaking down the research to inform a design solution or wireframes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Knowledge of computer science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900" b="1" i="1" dirty="0"/>
              <a:t>Analyst</a:t>
            </a:r>
            <a:r>
              <a:rPr lang="en-US" sz="900" i="1" dirty="0"/>
              <a:t> (Empathize)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sz="900" i="1" dirty="0"/>
              <a:t>Responsible for gathering quantitative data and contributed to the decision making by providing performance insights.</a:t>
            </a:r>
            <a:br>
              <a:rPr lang="en-US" sz="900" i="1" dirty="0"/>
            </a:br>
            <a:endParaRPr lang="en-US" sz="900" i="1"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F72BDE7-F147-FB07-69FA-09759864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412" y="0"/>
            <a:ext cx="35887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&amp; Constraints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i="1" dirty="0"/>
              <a:t>Preliminary Product Vision – Improve the signup flow experience to save users time and effort while driving additional revenue for the business. Key Results: 25% increase of customers signup, a 20% increase in conversion rate and 30% decrease in form abandonment.</a:t>
            </a:r>
          </a:p>
          <a:p>
            <a:pPr lvl="0"/>
            <a:r>
              <a:rPr lang="en-US" i="1" dirty="0"/>
              <a:t>Technical Constraints and Opportunities – Innovation and new technology will not be introduced due time timing.</a:t>
            </a:r>
          </a:p>
          <a:p>
            <a:pPr lvl="0"/>
            <a:r>
              <a:rPr lang="en-US" i="1" dirty="0"/>
              <a:t>Deliverables – Signup flow experience within the following phases (Empathize, Define, and Ideate) within 4weeks. Test phase will be out of scope for this project</a:t>
            </a:r>
          </a:p>
          <a:p>
            <a:pPr lvl="0"/>
            <a:r>
              <a:rPr lang="en-US" i="1" dirty="0"/>
              <a:t>Budget – N/A</a:t>
            </a:r>
          </a:p>
          <a:p>
            <a:pPr lvl="0"/>
            <a:r>
              <a:rPr lang="en-US" i="1" dirty="0"/>
              <a:t>Stakeholders Target Audience: Millennials (born:~1980s – 1990s)</a:t>
            </a:r>
          </a:p>
          <a:p>
            <a:pPr lvl="0"/>
            <a:endParaRPr i="1" dirty="0"/>
          </a:p>
        </p:txBody>
      </p:sp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Collaboration</a:t>
            </a:r>
            <a:endParaRPr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Zoom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What we did</a:t>
            </a:r>
            <a:r>
              <a:rPr lang="en-US" i="1" dirty="0"/>
              <a:t> – A video conferencing platform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Why we did it</a:t>
            </a:r>
            <a:r>
              <a:rPr lang="en-US" i="1" dirty="0"/>
              <a:t>  – Allowed team members to connect online for video conference meetings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How we did it</a:t>
            </a:r>
            <a:r>
              <a:rPr lang="en-US" i="1" dirty="0"/>
              <a:t> – Meeting were scheduled/conducted on weekly basis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i="1" dirty="0"/>
              <a:t>Meeting Minutes: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What we did</a:t>
            </a:r>
            <a:r>
              <a:rPr lang="en-US" i="1" dirty="0"/>
              <a:t> – Official record of actions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Why we did it</a:t>
            </a:r>
            <a:r>
              <a:rPr lang="en-US" i="1" dirty="0"/>
              <a:t>  – Serve as historic purpose and document the most important points discussed during team meeting (attendance, agenda, action items, decisions, and agreements). 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b="1" i="1" dirty="0"/>
              <a:t>How we did it</a:t>
            </a:r>
            <a:r>
              <a:rPr lang="en-US" i="1" dirty="0"/>
              <a:t> – Created in a Word, information was documented then distributed on team Slack channel to keep team members informed and on point. 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lang="en-US" i="1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i="1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i="1"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7520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9868</TotalTime>
  <Words>2808</Words>
  <Application>Microsoft Macintosh PowerPoint</Application>
  <PresentationFormat>On-screen Show (16:9)</PresentationFormat>
  <Paragraphs>355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Arial</vt:lpstr>
      <vt:lpstr>Simple Light</vt:lpstr>
      <vt:lpstr>Cat-tastic Case Study</vt:lpstr>
      <vt:lpstr>Table of Contents</vt:lpstr>
      <vt:lpstr>Introduction</vt:lpstr>
      <vt:lpstr>Overview  Form abandon rates are notoriously high, roughly 70% of site visitors will abandon a signup form forever if they encounter an issue with it. Our solution was  to improve the signup flow saving users time and effort while driving additional revenue for the business.</vt:lpstr>
      <vt:lpstr>Problem Definition</vt:lpstr>
      <vt:lpstr>Users &amp; Audience</vt:lpstr>
      <vt:lpstr>Roles &amp; Responsibilities</vt:lpstr>
      <vt:lpstr>Scope &amp; Constraints</vt:lpstr>
      <vt:lpstr>Team Collaboration</vt:lpstr>
      <vt:lpstr>Team Collaboration – Continued</vt:lpstr>
      <vt:lpstr>PowerPoint Presentation</vt:lpstr>
      <vt:lpstr>Process</vt:lpstr>
      <vt:lpstr>User Centered Design Framework</vt:lpstr>
      <vt:lpstr>Market Research &amp; Competitive Analysis</vt:lpstr>
      <vt:lpstr>Market Research &amp; Competitive Analysis</vt:lpstr>
      <vt:lpstr>PowerPoint Presentation</vt:lpstr>
      <vt:lpstr>User Research &amp; Interviews</vt:lpstr>
      <vt:lpstr>User Research &amp; Interviews - Continued</vt:lpstr>
      <vt:lpstr>PowerPoint Presentation</vt:lpstr>
      <vt:lpstr>User Research &amp; Interviews - Continued</vt:lpstr>
      <vt:lpstr>PowerPoint Presentation</vt:lpstr>
      <vt:lpstr>PowerPoint Presentation</vt:lpstr>
      <vt:lpstr>Define</vt:lpstr>
      <vt:lpstr>PowerPoint Presentation</vt:lpstr>
      <vt:lpstr>Ideation</vt:lpstr>
      <vt:lpstr>PowerPoint Presentation</vt:lpstr>
      <vt:lpstr>Prototyping</vt:lpstr>
      <vt:lpstr>PowerPoint Presentation</vt:lpstr>
      <vt:lpstr>PowerPoint Presentation</vt:lpstr>
      <vt:lpstr>Affinity &amp; Usability Testing</vt:lpstr>
      <vt:lpstr>PowerPoint Presentation</vt:lpstr>
      <vt:lpstr>Iteration</vt:lpstr>
      <vt:lpstr>PowerPoint Presentation</vt:lpstr>
      <vt:lpstr>Conclusion</vt:lpstr>
      <vt:lpstr>Results</vt:lpstr>
      <vt:lpstr>Challenges</vt:lpstr>
      <vt:lpstr>Lessons Learned</vt:lpstr>
      <vt:lpstr>Opportunities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 Product Case Study</dc:title>
  <cp:lastModifiedBy>Littrell, Brian George</cp:lastModifiedBy>
  <cp:revision>32</cp:revision>
  <dcterms:modified xsi:type="dcterms:W3CDTF">2022-07-28T17:17:14Z</dcterms:modified>
</cp:coreProperties>
</file>